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68"/>
  </p:normalViewPr>
  <p:slideViewPr>
    <p:cSldViewPr snapToGrid="0" snapToObjects="1">
      <p:cViewPr>
        <p:scale>
          <a:sx n="99" d="100"/>
          <a:sy n="99" d="100"/>
        </p:scale>
        <p:origin x="10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bj_WQ76F1Q?feature=oembed" TargetMode="External"/><Relationship Id="rId4" Type="http://schemas.openxmlformats.org/officeDocument/2006/relationships/hyperlink" Target="https://www.youtube.com/watch?v=Mbj_WQ76F1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58D4-897E-1C49-B37F-D0A820064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997" y="2500786"/>
            <a:ext cx="5808908" cy="1646302"/>
          </a:xfrm>
        </p:spPr>
        <p:txBody>
          <a:bodyPr/>
          <a:lstStyle/>
          <a:p>
            <a:r>
              <a:rPr lang="en-US" dirty="0"/>
              <a:t>Plant Adaptations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829E5-F18C-914B-96A8-3D18ABCD3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983" y="4416136"/>
            <a:ext cx="7766936" cy="10968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Standard: </a:t>
            </a:r>
            <a:r>
              <a:rPr lang="en-US" b="1" dirty="0">
                <a:solidFill>
                  <a:schemeClr val="accent1"/>
                </a:solidFill>
              </a:rPr>
              <a:t>4.L.5B.2-</a:t>
            </a:r>
            <a:r>
              <a:rPr lang="en-US" dirty="0">
                <a:solidFill>
                  <a:schemeClr val="accent1"/>
                </a:solidFill>
              </a:rPr>
              <a:t> Construct explanations for how structural adaptations (such as the types of roots, stems, or leaves; color of flowers; or seed dispersal) allow plants to survive and reproduce.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34B75-74AA-394F-828D-43B0C4D3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755094"/>
            <a:ext cx="2489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0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FF791-E6FE-2845-8F2F-6817D43B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815" y="1466487"/>
            <a:ext cx="3445041" cy="1650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67B75-0613-2441-A412-FD35665A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21" y="5102240"/>
            <a:ext cx="3261228" cy="167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1718A-6495-514F-87AC-F74B9DD12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78" y="5193415"/>
            <a:ext cx="3261227" cy="1664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FE26D-D022-4C48-A28A-CDE21A897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721" y="3429000"/>
            <a:ext cx="3261227" cy="1613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37EB53-A931-0C42-A620-AA3DE2528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25" y="3379245"/>
            <a:ext cx="3261226" cy="1588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A246C-0D7B-F04F-AC38-80D108A4F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79" y="1356013"/>
            <a:ext cx="3261226" cy="165677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5ED77FE-174B-474C-9DB8-8E7113D4EE82}"/>
              </a:ext>
            </a:extLst>
          </p:cNvPr>
          <p:cNvSpPr txBox="1">
            <a:spLocks/>
          </p:cNvSpPr>
          <p:nvPr/>
        </p:nvSpPr>
        <p:spPr>
          <a:xfrm>
            <a:off x="252663" y="227554"/>
            <a:ext cx="5426242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Help Me Match- Rose</a:t>
            </a:r>
          </a:p>
        </p:txBody>
      </p:sp>
      <p:pic>
        <p:nvPicPr>
          <p:cNvPr id="15" name="Picture 14" descr="Plant roses in November; Reap flowers in December | Rose farming ...">
            <a:extLst>
              <a:ext uri="{FF2B5EF4-FFF2-40B4-BE49-F238E27FC236}">
                <a16:creationId xmlns:a16="http://schemas.microsoft.com/office/drawing/2014/main" id="{8DE4C87B-969D-9F4E-8A28-46B70D45D62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56" y="1649880"/>
            <a:ext cx="4605762" cy="355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70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534FB0-B0A1-DA48-B08A-19017C07B68A}"/>
              </a:ext>
            </a:extLst>
          </p:cNvPr>
          <p:cNvSpPr txBox="1"/>
          <p:nvPr/>
        </p:nvSpPr>
        <p:spPr>
          <a:xfrm>
            <a:off x="433137" y="312821"/>
            <a:ext cx="9035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Now that you have seen some examples of adaptations…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46CD9-E0D4-EE4E-91CA-17A470F1BE78}"/>
              </a:ext>
            </a:extLst>
          </p:cNvPr>
          <p:cNvSpPr txBox="1"/>
          <p:nvPr/>
        </p:nvSpPr>
        <p:spPr>
          <a:xfrm>
            <a:off x="433137" y="1562855"/>
            <a:ext cx="87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out the guided notes that you have in your packet. It should look like this: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BF8399-A0C9-8745-B4AF-E590EC1B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92" y="1932188"/>
            <a:ext cx="4038498" cy="4838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CA664C-2332-D44B-838F-FD14389D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77" y="2105003"/>
            <a:ext cx="3817292" cy="4665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D29D9-719E-E24F-A1A5-87878F225514}"/>
              </a:ext>
            </a:extLst>
          </p:cNvPr>
          <p:cNvSpPr txBox="1"/>
          <p:nvPr/>
        </p:nvSpPr>
        <p:spPr>
          <a:xfrm>
            <a:off x="6593305" y="4692316"/>
            <a:ext cx="3344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*We will fill in the blanks together, and you will glue them into your science notebooks!*</a:t>
            </a:r>
          </a:p>
        </p:txBody>
      </p:sp>
    </p:spTree>
    <p:extLst>
      <p:ext uri="{BB962C8B-B14F-4D97-AF65-F5344CB8AC3E}">
        <p14:creationId xmlns:p14="http://schemas.microsoft.com/office/powerpoint/2010/main" val="56822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ECD81-A143-D541-A5C0-4E7FC3F76F08}"/>
              </a:ext>
            </a:extLst>
          </p:cNvPr>
          <p:cNvSpPr txBox="1"/>
          <p:nvPr/>
        </p:nvSpPr>
        <p:spPr>
          <a:xfrm>
            <a:off x="601578" y="180474"/>
            <a:ext cx="8951496" cy="632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Plant Adaptations</a:t>
            </a:r>
            <a:endParaRPr lang="en-US" sz="2800" dirty="0"/>
          </a:p>
          <a:p>
            <a:r>
              <a:rPr lang="en-US" b="1" dirty="0"/>
              <a:t> </a:t>
            </a:r>
            <a:endParaRPr lang="en-US" sz="2400" dirty="0"/>
          </a:p>
          <a:p>
            <a:pPr lvl="0"/>
            <a:r>
              <a:rPr lang="en-US" sz="2400" dirty="0"/>
              <a:t>A plant ___________ is a special feature the plant has that helps the plant survive and reproduce in its environment.</a:t>
            </a:r>
          </a:p>
          <a:p>
            <a:pPr lvl="0"/>
            <a:r>
              <a:rPr lang="en-US" sz="2400" dirty="0"/>
              <a:t>Adaptations can be seen in a plant’s _____, _____,______,_______,______, and _____.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Roots</a:t>
            </a:r>
            <a:endParaRPr lang="en-US" sz="2400" dirty="0"/>
          </a:p>
          <a:p>
            <a:pPr lvl="0"/>
            <a:r>
              <a:rPr lang="en-US" sz="2400" dirty="0"/>
              <a:t>Each plant variety can survive in its habitat because of the root’s ____, ______, and ______. </a:t>
            </a:r>
          </a:p>
          <a:p>
            <a:pPr lvl="0"/>
            <a:r>
              <a:rPr lang="en-US" sz="2400" dirty="0"/>
              <a:t>Example 1: A ______ has roots that spread out very far and very close to the surface, so the plant can gather enough water to survive in desert areas. </a:t>
            </a:r>
          </a:p>
          <a:p>
            <a:r>
              <a:rPr lang="en-US" sz="2400" dirty="0"/>
              <a:t>Example 2: A __________ that floats on top of water has roots that reach all the way to the bottom of a pond or lake to give the plant nutrients. </a:t>
            </a:r>
          </a:p>
          <a:p>
            <a:endParaRPr lang="en-US" dirty="0"/>
          </a:p>
        </p:txBody>
      </p:sp>
      <p:pic>
        <p:nvPicPr>
          <p:cNvPr id="3" name="Picture 2" descr="/var/folders/b1/t_3qlnws70v0qxjff2s123_80000gn/T/com.microsoft.Word/Content.MSO/80DC2ADE.tmp">
            <a:extLst>
              <a:ext uri="{FF2B5EF4-FFF2-40B4-BE49-F238E27FC236}">
                <a16:creationId xmlns:a16="http://schemas.microsoft.com/office/drawing/2014/main" id="{B4D8DF83-BDB7-5A40-8BD7-CE7F9B4316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62" y="1796220"/>
            <a:ext cx="1678439" cy="13924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88AEB-24DB-C147-9B2E-24130D6F7819}"/>
              </a:ext>
            </a:extLst>
          </p:cNvPr>
          <p:cNvSpPr txBox="1"/>
          <p:nvPr/>
        </p:nvSpPr>
        <p:spPr>
          <a:xfrm>
            <a:off x="1892139" y="905893"/>
            <a:ext cx="135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adaptation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68312-40F2-ED4A-900F-A3525BEE39F6}"/>
              </a:ext>
            </a:extLst>
          </p:cNvPr>
          <p:cNvSpPr txBox="1"/>
          <p:nvPr/>
        </p:nvSpPr>
        <p:spPr>
          <a:xfrm>
            <a:off x="5743978" y="1611554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roots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25228-2B36-2241-8BEC-EBB282CD7F21}"/>
              </a:ext>
            </a:extLst>
          </p:cNvPr>
          <p:cNvSpPr txBox="1"/>
          <p:nvPr/>
        </p:nvSpPr>
        <p:spPr>
          <a:xfrm>
            <a:off x="601578" y="1980886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stems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6FCB2-C5A6-354A-A67E-9B1766BDA254}"/>
              </a:ext>
            </a:extLst>
          </p:cNvPr>
          <p:cNvSpPr txBox="1"/>
          <p:nvPr/>
        </p:nvSpPr>
        <p:spPr>
          <a:xfrm>
            <a:off x="1609894" y="1980886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leaves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AE5A9-3093-1A49-9C2A-C5175759D0CE}"/>
              </a:ext>
            </a:extLst>
          </p:cNvPr>
          <p:cNvSpPr txBox="1"/>
          <p:nvPr/>
        </p:nvSpPr>
        <p:spPr>
          <a:xfrm>
            <a:off x="2691190" y="1980886"/>
            <a:ext cx="110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flowers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42240-0FCB-9C47-8FFD-3B122E33E614}"/>
              </a:ext>
            </a:extLst>
          </p:cNvPr>
          <p:cNvSpPr txBox="1"/>
          <p:nvPr/>
        </p:nvSpPr>
        <p:spPr>
          <a:xfrm>
            <a:off x="3972138" y="1980886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fruits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F05A4-F431-2640-946E-03E54B14EABB}"/>
              </a:ext>
            </a:extLst>
          </p:cNvPr>
          <p:cNvSpPr txBox="1"/>
          <p:nvPr/>
        </p:nvSpPr>
        <p:spPr>
          <a:xfrm>
            <a:off x="5664558" y="1980886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seeds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6A79A-4B61-1E41-AB20-9D6BF0D71424}"/>
              </a:ext>
            </a:extLst>
          </p:cNvPr>
          <p:cNvSpPr txBox="1"/>
          <p:nvPr/>
        </p:nvSpPr>
        <p:spPr>
          <a:xfrm>
            <a:off x="1581990" y="344378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size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95361-3384-FC4B-B77E-82093A75DAC8}"/>
              </a:ext>
            </a:extLst>
          </p:cNvPr>
          <p:cNvSpPr txBox="1"/>
          <p:nvPr/>
        </p:nvSpPr>
        <p:spPr>
          <a:xfrm>
            <a:off x="2444874" y="344378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length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E9C32D-AE7B-6945-AE43-154C549D4360}"/>
              </a:ext>
            </a:extLst>
          </p:cNvPr>
          <p:cNvSpPr txBox="1"/>
          <p:nvPr/>
        </p:nvSpPr>
        <p:spPr>
          <a:xfrm>
            <a:off x="4170642" y="3443780"/>
            <a:ext cx="106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spread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3FC4A-EA8D-7D44-8A21-35EE60C2DC69}"/>
              </a:ext>
            </a:extLst>
          </p:cNvPr>
          <p:cNvSpPr txBox="1"/>
          <p:nvPr/>
        </p:nvSpPr>
        <p:spPr>
          <a:xfrm>
            <a:off x="2567206" y="3827892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cactus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C28BC8-AB8B-AA45-AB63-A373C8974149}"/>
              </a:ext>
            </a:extLst>
          </p:cNvPr>
          <p:cNvSpPr txBox="1"/>
          <p:nvPr/>
        </p:nvSpPr>
        <p:spPr>
          <a:xfrm>
            <a:off x="2721644" y="4919023"/>
            <a:ext cx="130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water lily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3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A5AACB-F9A6-4744-8402-5B9B32FFCEC5}"/>
              </a:ext>
            </a:extLst>
          </p:cNvPr>
          <p:cNvSpPr/>
          <p:nvPr/>
        </p:nvSpPr>
        <p:spPr>
          <a:xfrm>
            <a:off x="633046" y="234077"/>
            <a:ext cx="83351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Stems help plants survive because they provide ________ for the plant, and stems carry and store _____, _________, and _____.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1: _____ have stems that can climb and stick to surrounding surfaces to make sure the plant’s leaves get sunlight.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2: _____ have thorns on their stems to protect the plant. 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 survive where the leaf ____, _____, _______, and ________ are adapted to the habitat.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1: Water lilies have ____ and _____ leaves that help the plant float on water and absorb sunlight.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2: Evergreen trees have _____, _____ needles to stop the plant from freezing or losing water.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/var/folders/b1/t_3qlnws70v0qxjff2s123_80000gn/T/com.microsoft.Word/Content.MSO/83697A9C.tmp">
            <a:extLst>
              <a:ext uri="{FF2B5EF4-FFF2-40B4-BE49-F238E27FC236}">
                <a16:creationId xmlns:a16="http://schemas.microsoft.com/office/drawing/2014/main" id="{6B4B723F-4E5E-D048-B2C1-9FB6F7185E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838" y="561485"/>
            <a:ext cx="1138116" cy="19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/var/folders/b1/t_3qlnws70v0qxjff2s123_80000gn/T/com.microsoft.Word/Content.MSO/60351F89.tmp">
            <a:extLst>
              <a:ext uri="{FF2B5EF4-FFF2-40B4-BE49-F238E27FC236}">
                <a16:creationId xmlns:a16="http://schemas.microsoft.com/office/drawing/2014/main" id="{48F5839F-7AED-7547-A2A1-A10218F496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19" y="5199795"/>
            <a:ext cx="1751965" cy="9665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244389-65A6-5E41-BF5E-81F3CCB4732B}"/>
              </a:ext>
            </a:extLst>
          </p:cNvPr>
          <p:cNvCxnSpPr>
            <a:cxnSpLocks/>
          </p:cNvCxnSpPr>
          <p:nvPr/>
        </p:nvCxnSpPr>
        <p:spPr>
          <a:xfrm flipV="1">
            <a:off x="9883310" y="955431"/>
            <a:ext cx="1075055" cy="349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6C8AC0-5BAC-1E4C-B253-808AA5575A25}"/>
              </a:ext>
            </a:extLst>
          </p:cNvPr>
          <p:cNvSpPr txBox="1"/>
          <p:nvPr/>
        </p:nvSpPr>
        <p:spPr>
          <a:xfrm>
            <a:off x="7070501" y="637615"/>
            <a:ext cx="108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support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17D6C-37E8-8A4F-A5F1-14980DD3D25C}"/>
              </a:ext>
            </a:extLst>
          </p:cNvPr>
          <p:cNvSpPr txBox="1"/>
          <p:nvPr/>
        </p:nvSpPr>
        <p:spPr>
          <a:xfrm>
            <a:off x="6593984" y="1054032"/>
            <a:ext cx="11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nutrients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12700-0F9F-5849-8898-303F2D34E060}"/>
              </a:ext>
            </a:extLst>
          </p:cNvPr>
          <p:cNvSpPr txBox="1"/>
          <p:nvPr/>
        </p:nvSpPr>
        <p:spPr>
          <a:xfrm>
            <a:off x="5565368" y="1054032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water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CE0DF-8114-4443-A66B-C00E4E24B8E3}"/>
              </a:ext>
            </a:extLst>
          </p:cNvPr>
          <p:cNvSpPr txBox="1"/>
          <p:nvPr/>
        </p:nvSpPr>
        <p:spPr>
          <a:xfrm>
            <a:off x="1094705" y="1423364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food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8A1E0-9B85-464E-A5D6-166C11DFE798}"/>
              </a:ext>
            </a:extLst>
          </p:cNvPr>
          <p:cNvSpPr txBox="1"/>
          <p:nvPr/>
        </p:nvSpPr>
        <p:spPr>
          <a:xfrm>
            <a:off x="2467152" y="1792696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Vines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4812DC-781D-B949-A88D-D43690CF486A}"/>
              </a:ext>
            </a:extLst>
          </p:cNvPr>
          <p:cNvSpPr txBox="1"/>
          <p:nvPr/>
        </p:nvSpPr>
        <p:spPr>
          <a:xfrm>
            <a:off x="2163651" y="2860804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Roses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20F98-5D3B-AC45-9AAF-23B939E465E1}"/>
              </a:ext>
            </a:extLst>
          </p:cNvPr>
          <p:cNvSpPr txBox="1"/>
          <p:nvPr/>
        </p:nvSpPr>
        <p:spPr>
          <a:xfrm>
            <a:off x="4702484" y="4097176"/>
            <a:ext cx="66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size</a:t>
            </a:r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ABB06-0904-3240-AFD4-84CE0B900966}"/>
              </a:ext>
            </a:extLst>
          </p:cNvPr>
          <p:cNvSpPr txBox="1"/>
          <p:nvPr/>
        </p:nvSpPr>
        <p:spPr>
          <a:xfrm>
            <a:off x="5459714" y="4097176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shape</a:t>
            </a:r>
            <a:r>
              <a:rPr lang="en-US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A53CBF-982C-9940-8AAB-42F1A1A10D20}"/>
              </a:ext>
            </a:extLst>
          </p:cNvPr>
          <p:cNvSpPr txBox="1"/>
          <p:nvPr/>
        </p:nvSpPr>
        <p:spPr>
          <a:xfrm>
            <a:off x="6428252" y="4097176"/>
            <a:ext cx="96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texture</a:t>
            </a: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A031B-27F9-FA44-8AEF-D692FF211B8D}"/>
              </a:ext>
            </a:extLst>
          </p:cNvPr>
          <p:cNvSpPr txBox="1"/>
          <p:nvPr/>
        </p:nvSpPr>
        <p:spPr>
          <a:xfrm>
            <a:off x="1043190" y="4432302"/>
            <a:ext cx="11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thickness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49A87-AD96-C941-B22C-6DB515E7659F}"/>
              </a:ext>
            </a:extLst>
          </p:cNvPr>
          <p:cNvSpPr txBox="1"/>
          <p:nvPr/>
        </p:nvSpPr>
        <p:spPr>
          <a:xfrm>
            <a:off x="4663847" y="4824931"/>
            <a:ext cx="5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big</a:t>
            </a:r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580C4F-4E38-B04F-A601-0BE7613DA028}"/>
              </a:ext>
            </a:extLst>
          </p:cNvPr>
          <p:cNvSpPr txBox="1"/>
          <p:nvPr/>
        </p:nvSpPr>
        <p:spPr>
          <a:xfrm>
            <a:off x="5822934" y="4814513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wide</a:t>
            </a:r>
            <a:r>
              <a:rPr lang="en-US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E8940-1C13-DD48-9244-60A383D516DB}"/>
              </a:ext>
            </a:extLst>
          </p:cNvPr>
          <p:cNvSpPr txBox="1"/>
          <p:nvPr/>
        </p:nvSpPr>
        <p:spPr>
          <a:xfrm>
            <a:off x="5192646" y="5555147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thin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BDFEE-E8A5-3542-9BBF-50BC0D9DAF50}"/>
              </a:ext>
            </a:extLst>
          </p:cNvPr>
          <p:cNvSpPr txBox="1"/>
          <p:nvPr/>
        </p:nvSpPr>
        <p:spPr>
          <a:xfrm>
            <a:off x="6099530" y="556687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waxy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9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5E50C-085F-5642-A036-AC445EDA2C6D}"/>
              </a:ext>
            </a:extLst>
          </p:cNvPr>
          <p:cNvSpPr/>
          <p:nvPr/>
        </p:nvSpPr>
        <p:spPr>
          <a:xfrm>
            <a:off x="480645" y="108790"/>
            <a:ext cx="865163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Flowers have special ______, _____, ______, or ______ that attract organisms for pollination that helps the plant reproduce.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A bee can be attracted to a brightly colored flower, but if the flower was dull in color, the bee wouldn’t notice the plant, therefore leaving the plant unpollinated and not able to reproduce. 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Fruits form around seeds for protection, and some fruits are _____ and ______, (juicy and soft) to attract animals. Animals eat the fruits and seeds in order to ________ the seeds for new plants to grow.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1: Fruits like tomatoes, peaches, and grapes, are moist and fleshy, which attract animals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2: Others are dry and hard to protect the seeds, like coconuts, pecans, and pea pods. </a:t>
            </a:r>
          </a:p>
        </p:txBody>
      </p:sp>
      <p:pic>
        <p:nvPicPr>
          <p:cNvPr id="3" name="Picture 2" descr="Cute Flower Transparent &amp; PNG Clipart Free Download - YWD">
            <a:extLst>
              <a:ext uri="{FF2B5EF4-FFF2-40B4-BE49-F238E27FC236}">
                <a16:creationId xmlns:a16="http://schemas.microsoft.com/office/drawing/2014/main" id="{1842156E-2FBD-F645-A748-D34C63AC3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74" y="2140406"/>
            <a:ext cx="1295595" cy="124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/var/folders/b1/t_3qlnws70v0qxjff2s123_80000gn/T/com.microsoft.Word/Content.MSO/CE897774.tmp">
            <a:extLst>
              <a:ext uri="{FF2B5EF4-FFF2-40B4-BE49-F238E27FC236}">
                <a16:creationId xmlns:a16="http://schemas.microsoft.com/office/drawing/2014/main" id="{32311788-BC0C-8349-96DD-F1150A303E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63" y="5224730"/>
            <a:ext cx="1295595" cy="1378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1FA533-BCD3-114F-986A-A49D4D52F75A}"/>
              </a:ext>
            </a:extLst>
          </p:cNvPr>
          <p:cNvSpPr txBox="1"/>
          <p:nvPr/>
        </p:nvSpPr>
        <p:spPr>
          <a:xfrm>
            <a:off x="3644721" y="568365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sizes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63919-5C10-844D-B0CE-994B9DCA7C6B}"/>
              </a:ext>
            </a:extLst>
          </p:cNvPr>
          <p:cNvSpPr txBox="1"/>
          <p:nvPr/>
        </p:nvSpPr>
        <p:spPr>
          <a:xfrm>
            <a:off x="4507605" y="568365"/>
            <a:ext cx="9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shapes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FE283-5F54-C14C-AD20-9EBBD656A9D5}"/>
              </a:ext>
            </a:extLst>
          </p:cNvPr>
          <p:cNvSpPr txBox="1"/>
          <p:nvPr/>
        </p:nvSpPr>
        <p:spPr>
          <a:xfrm>
            <a:off x="5539629" y="568365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smells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EE3AC-27C5-E94D-9E3B-A36E21D48C26}"/>
              </a:ext>
            </a:extLst>
          </p:cNvPr>
          <p:cNvSpPr txBox="1"/>
          <p:nvPr/>
        </p:nvSpPr>
        <p:spPr>
          <a:xfrm>
            <a:off x="6904510" y="568365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colors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E38-F2A9-B94F-9980-65BCDDC118B2}"/>
              </a:ext>
            </a:extLst>
          </p:cNvPr>
          <p:cNvSpPr txBox="1"/>
          <p:nvPr/>
        </p:nvSpPr>
        <p:spPr>
          <a:xfrm>
            <a:off x="927280" y="3903994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moist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7DD36-4747-8C41-9974-295A19C7B00B}"/>
              </a:ext>
            </a:extLst>
          </p:cNvPr>
          <p:cNvSpPr txBox="1"/>
          <p:nvPr/>
        </p:nvSpPr>
        <p:spPr>
          <a:xfrm>
            <a:off x="2382592" y="3903994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fleshy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7448C-8434-2F4C-869E-83E511B16025}"/>
              </a:ext>
            </a:extLst>
          </p:cNvPr>
          <p:cNvSpPr txBox="1"/>
          <p:nvPr/>
        </p:nvSpPr>
        <p:spPr>
          <a:xfrm>
            <a:off x="4891832" y="4283744"/>
            <a:ext cx="12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disperse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0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06C956-3CCC-054B-A848-8F29F35F4D3C}"/>
              </a:ext>
            </a:extLst>
          </p:cNvPr>
          <p:cNvSpPr/>
          <p:nvPr/>
        </p:nvSpPr>
        <p:spPr>
          <a:xfrm>
            <a:off x="1348153" y="679011"/>
            <a:ext cx="66352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one single seed may not survive, plants produce _____ seeds, to ensure reproduction.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seed adaptations include: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______that allow them to attach to fur, or clothing.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____________, so they can be easily carried away by the wind.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can ______ on water to be carried away.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are _______ fruits to be eaten and dispersed.</a:t>
            </a:r>
          </a:p>
        </p:txBody>
      </p:sp>
      <p:pic>
        <p:nvPicPr>
          <p:cNvPr id="3" name="Picture 2" descr="/var/folders/b1/t_3qlnws70v0qxjff2s123_80000gn/T/com.microsoft.Word/Content.MSO/4D26F1A2.tmp">
            <a:extLst>
              <a:ext uri="{FF2B5EF4-FFF2-40B4-BE49-F238E27FC236}">
                <a16:creationId xmlns:a16="http://schemas.microsoft.com/office/drawing/2014/main" id="{FBD7AEBB-F45F-1442-8B20-674645A4AE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66" y="1925027"/>
            <a:ext cx="2465264" cy="24137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2307BF-89A7-C940-A028-7A1E7C82753B}"/>
              </a:ext>
            </a:extLst>
          </p:cNvPr>
          <p:cNvSpPr txBox="1"/>
          <p:nvPr/>
        </p:nvSpPr>
        <p:spPr>
          <a:xfrm>
            <a:off x="2897747" y="1853829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many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C4719-FE0D-F942-9EB0-EBA1DB11CD17}"/>
              </a:ext>
            </a:extLst>
          </p:cNvPr>
          <p:cNvSpPr txBox="1"/>
          <p:nvPr/>
        </p:nvSpPr>
        <p:spPr>
          <a:xfrm>
            <a:off x="1863970" y="2582931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Hooks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F7694-88C2-4B43-A351-235ABBBE2337}"/>
              </a:ext>
            </a:extLst>
          </p:cNvPr>
          <p:cNvSpPr txBox="1"/>
          <p:nvPr/>
        </p:nvSpPr>
        <p:spPr>
          <a:xfrm>
            <a:off x="1863970" y="3321608"/>
            <a:ext cx="1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Light weight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5D573-80BC-C44F-BE8C-7260F240560F}"/>
              </a:ext>
            </a:extLst>
          </p:cNvPr>
          <p:cNvSpPr txBox="1"/>
          <p:nvPr/>
        </p:nvSpPr>
        <p:spPr>
          <a:xfrm>
            <a:off x="3142446" y="4060285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float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03429-7953-2245-87CA-3D1FAE2A74CA}"/>
              </a:ext>
            </a:extLst>
          </p:cNvPr>
          <p:cNvSpPr txBox="1"/>
          <p:nvPr/>
        </p:nvSpPr>
        <p:spPr>
          <a:xfrm>
            <a:off x="3142446" y="4429630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inside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92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319E-C965-EA4E-8CF4-48EA44DBC8BE}"/>
              </a:ext>
            </a:extLst>
          </p:cNvPr>
          <p:cNvSpPr txBox="1">
            <a:spLocks/>
          </p:cNvSpPr>
          <p:nvPr/>
        </p:nvSpPr>
        <p:spPr>
          <a:xfrm>
            <a:off x="827094" y="1643637"/>
            <a:ext cx="5456475" cy="3570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/>
              <a:t>Now, take out the exit slip in your packet. It should look like this: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7444C-CBD5-7E40-BBAD-C88CCF0D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9" y="0"/>
            <a:ext cx="582283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99168-892C-CB46-8189-B70F62B560DA}"/>
              </a:ext>
            </a:extLst>
          </p:cNvPr>
          <p:cNvSpPr/>
          <p:nvPr/>
        </p:nvSpPr>
        <p:spPr>
          <a:xfrm>
            <a:off x="11528143" y="4619875"/>
            <a:ext cx="268097" cy="10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416DE1-568C-074B-AFED-006EBDE17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6" r="16647" b="-1"/>
          <a:stretch/>
        </p:blipFill>
        <p:spPr>
          <a:xfrm>
            <a:off x="1" y="10"/>
            <a:ext cx="4319259" cy="6857990"/>
          </a:xfrm>
          <a:custGeom>
            <a:avLst/>
            <a:gdLst/>
            <a:ahLst/>
            <a:cxnLst/>
            <a:rect l="l" t="t" r="r" b="b"/>
            <a:pathLst>
              <a:path w="4319259" h="6858000">
                <a:moveTo>
                  <a:pt x="0" y="0"/>
                </a:moveTo>
                <a:lnTo>
                  <a:pt x="4319259" y="0"/>
                </a:lnTo>
                <a:lnTo>
                  <a:pt x="4290943" y="189570"/>
                </a:lnTo>
                <a:lnTo>
                  <a:pt x="4287560" y="189570"/>
                </a:lnTo>
                <a:lnTo>
                  <a:pt x="32914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Isosceles Triangle 30">
            <a:extLst>
              <a:ext uri="{FF2B5EF4-FFF2-40B4-BE49-F238E27FC236}">
                <a16:creationId xmlns:a16="http://schemas.microsoft.com/office/drawing/2014/main" id="{AAE91109-6523-4FB6-AAD7-035E8C413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CA3A0-FF05-2A48-AB2C-4E7730E7B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7" r="13008" b="-1"/>
          <a:stretch/>
        </p:blipFill>
        <p:spPr>
          <a:xfrm>
            <a:off x="3294151" y="10"/>
            <a:ext cx="4820935" cy="6857990"/>
          </a:xfrm>
          <a:custGeom>
            <a:avLst/>
            <a:gdLst/>
            <a:ahLst/>
            <a:cxnLst/>
            <a:rect l="l" t="t" r="r" b="b"/>
            <a:pathLst>
              <a:path w="4820935" h="6858000">
                <a:moveTo>
                  <a:pt x="1027763" y="0"/>
                </a:moveTo>
                <a:lnTo>
                  <a:pt x="4820935" y="0"/>
                </a:lnTo>
                <a:lnTo>
                  <a:pt x="4792619" y="189570"/>
                </a:lnTo>
                <a:lnTo>
                  <a:pt x="4789235" y="189570"/>
                </a:lnTo>
                <a:lnTo>
                  <a:pt x="3793172" y="6858000"/>
                </a:lnTo>
                <a:lnTo>
                  <a:pt x="0" y="6858000"/>
                </a:lnTo>
                <a:lnTo>
                  <a:pt x="26598" y="6679936"/>
                </a:lnTo>
                <a:lnTo>
                  <a:pt x="29982" y="667993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E988A-E2F9-B841-9A04-3A2B016EC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84" r="10945" b="-1"/>
          <a:stretch/>
        </p:blipFill>
        <p:spPr>
          <a:xfrm>
            <a:off x="7086750" y="10"/>
            <a:ext cx="5105250" cy="6857990"/>
          </a:xfrm>
          <a:custGeom>
            <a:avLst/>
            <a:gdLst/>
            <a:ahLst/>
            <a:cxnLst/>
            <a:rect l="l" t="t" r="r" b="b"/>
            <a:pathLst>
              <a:path w="5105250" h="6858000">
                <a:moveTo>
                  <a:pt x="1027763" y="0"/>
                </a:moveTo>
                <a:lnTo>
                  <a:pt x="5105250" y="0"/>
                </a:lnTo>
                <a:lnTo>
                  <a:pt x="5105250" y="6858000"/>
                </a:lnTo>
                <a:lnTo>
                  <a:pt x="0" y="6858000"/>
                </a:lnTo>
                <a:lnTo>
                  <a:pt x="26597" y="6679936"/>
                </a:lnTo>
                <a:lnTo>
                  <a:pt x="29981" y="6679936"/>
                </a:lnTo>
                <a:close/>
              </a:path>
            </a:pathLst>
          </a:custGeom>
        </p:spPr>
      </p:pic>
      <p:sp>
        <p:nvSpPr>
          <p:cNvPr id="24" name="Freeform 52">
            <a:extLst>
              <a:ext uri="{FF2B5EF4-FFF2-40B4-BE49-F238E27FC236}">
                <a16:creationId xmlns:a16="http://schemas.microsoft.com/office/drawing/2014/main" id="{66483CF5-F8B0-4027-AF91-2B9EA2607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rgbClr val="000000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EF4CAD-0802-4E16-AC51-4DD83B278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BD7DEA-A77B-4C15-A0C4-0343479F7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B532CFB-8BEF-4A27-A25B-690BD21E8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68D1C50A-F4EA-4F14-B923-B154D938D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61BD1D5E-05D0-4B4D-885D-46907A71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FBDF5-DA3F-F34F-A588-D15DB87EF51D}"/>
              </a:ext>
            </a:extLst>
          </p:cNvPr>
          <p:cNvSpPr txBox="1">
            <a:spLocks/>
          </p:cNvSpPr>
          <p:nvPr/>
        </p:nvSpPr>
        <p:spPr>
          <a:xfrm>
            <a:off x="4092401" y="4267831"/>
            <a:ext cx="5181601" cy="132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400"/>
              <a:t>Image 1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D3CD8986-A9A0-4D27-87EB-08D097327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71C46AE8-0B3A-43F1-96FC-F5AA49C2B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C7D29A34-DA83-48B9-AE26-667A5A42B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685B99FF-7D64-4CD6-86AC-F6210756E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98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45BD60-3A93-D149-A8D7-DDD4E58EC66E}"/>
              </a:ext>
            </a:extLst>
          </p:cNvPr>
          <p:cNvSpPr txBox="1">
            <a:spLocks/>
          </p:cNvSpPr>
          <p:nvPr/>
        </p:nvSpPr>
        <p:spPr>
          <a:xfrm>
            <a:off x="966765" y="5112978"/>
            <a:ext cx="8288032" cy="109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dirty="0"/>
              <a:t>Image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0997A-7CD5-A74A-94E7-9FE3B471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3" t="8079" r="333" b="3555"/>
          <a:stretch/>
        </p:blipFill>
        <p:spPr>
          <a:xfrm>
            <a:off x="958407" y="372497"/>
            <a:ext cx="8288033" cy="49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CC8C4D-0AC3-B44B-AF21-BAC06AC2FFA5}"/>
              </a:ext>
            </a:extLst>
          </p:cNvPr>
          <p:cNvSpPr txBox="1">
            <a:spLocks/>
          </p:cNvSpPr>
          <p:nvPr/>
        </p:nvSpPr>
        <p:spPr>
          <a:xfrm>
            <a:off x="5955785" y="1265315"/>
            <a:ext cx="4299666" cy="324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Image 3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DC1F53-3729-AA45-B653-DB64A46F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93" y="689719"/>
            <a:ext cx="3917174" cy="58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3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AADA-9857-1741-9C90-8A9A0BA9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/>
          </a:bodyPr>
          <a:lstStyle/>
          <a:p>
            <a:r>
              <a:rPr lang="en-US" sz="4000" dirty="0"/>
              <a:t>Recall- Plant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3D7E1-3E99-7A4F-952C-24873C43BF2B}"/>
              </a:ext>
            </a:extLst>
          </p:cNvPr>
          <p:cNvSpPr txBox="1"/>
          <p:nvPr/>
        </p:nvSpPr>
        <p:spPr>
          <a:xfrm>
            <a:off x="336883" y="1503947"/>
            <a:ext cx="7808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Raise your hand and tell me what roots do for a plant.</a:t>
            </a:r>
          </a:p>
          <a:p>
            <a:endParaRPr lang="en-US" sz="2400" dirty="0"/>
          </a:p>
          <a:p>
            <a:r>
              <a:rPr lang="en-US" sz="2400" dirty="0"/>
              <a:t>-What about stems?</a:t>
            </a:r>
          </a:p>
          <a:p>
            <a:endParaRPr lang="en-US" sz="2400" dirty="0"/>
          </a:p>
          <a:p>
            <a:r>
              <a:rPr lang="en-US" sz="2400" dirty="0"/>
              <a:t>-Leaves?</a:t>
            </a:r>
          </a:p>
          <a:p>
            <a:endParaRPr lang="en-US" sz="2400" dirty="0"/>
          </a:p>
          <a:p>
            <a:r>
              <a:rPr lang="en-US" sz="2400" dirty="0"/>
              <a:t>-Flowers?</a:t>
            </a:r>
          </a:p>
          <a:p>
            <a:endParaRPr lang="en-US" sz="2400" dirty="0"/>
          </a:p>
          <a:p>
            <a:r>
              <a:rPr lang="en-US" sz="2400" dirty="0"/>
              <a:t>-Fruits?</a:t>
            </a:r>
          </a:p>
          <a:p>
            <a:endParaRPr lang="en-US" sz="2400" dirty="0"/>
          </a:p>
          <a:p>
            <a:r>
              <a:rPr lang="en-US" sz="2400" dirty="0"/>
              <a:t>-Seeds?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 descr="/var/folders/b1/t_3qlnws70v0qxjff2s123_80000gn/T/com.microsoft.Word/Content.MSO/80DC2ADE.tmp">
            <a:extLst>
              <a:ext uri="{FF2B5EF4-FFF2-40B4-BE49-F238E27FC236}">
                <a16:creationId xmlns:a16="http://schemas.microsoft.com/office/drawing/2014/main" id="{C34A2DE0-0F10-7E43-88B9-C36D6230BE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10" y="1255307"/>
            <a:ext cx="1678439" cy="139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/var/folders/b1/t_3qlnws70v0qxjff2s123_80000gn/T/com.microsoft.Word/Content.MSO/83697A9C.tmp">
            <a:extLst>
              <a:ext uri="{FF2B5EF4-FFF2-40B4-BE49-F238E27FC236}">
                <a16:creationId xmlns:a16="http://schemas.microsoft.com/office/drawing/2014/main" id="{00B8C21D-9754-9F47-8BEF-E153843FCF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50" y="2132610"/>
            <a:ext cx="873935" cy="139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86A67-B1B1-A744-BF90-D3845E3E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834" y="3018430"/>
            <a:ext cx="1510763" cy="1495347"/>
          </a:xfrm>
          <a:prstGeom prst="rect">
            <a:avLst/>
          </a:prstGeom>
        </p:spPr>
      </p:pic>
      <p:pic>
        <p:nvPicPr>
          <p:cNvPr id="7" name="Picture 6" descr="/var/folders/b1/t_3qlnws70v0qxjff2s123_80000gn/T/com.microsoft.Word/Content.MSO/CE897774.tmp">
            <a:extLst>
              <a:ext uri="{FF2B5EF4-FFF2-40B4-BE49-F238E27FC236}">
                <a16:creationId xmlns:a16="http://schemas.microsoft.com/office/drawing/2014/main" id="{0FD03C42-E5B8-4D4E-92A6-3B5A8AD749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63" y="4336087"/>
            <a:ext cx="1295595" cy="137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var/folders/b1/t_3qlnws70v0qxjff2s123_80000gn/T/com.microsoft.Word/Content.MSO/4D26F1A2.tmp">
            <a:extLst>
              <a:ext uri="{FF2B5EF4-FFF2-40B4-BE49-F238E27FC236}">
                <a16:creationId xmlns:a16="http://schemas.microsoft.com/office/drawing/2014/main" id="{C85198AA-4A7E-A243-AADA-25FCB402F6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02" y="4918470"/>
            <a:ext cx="1411236" cy="136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98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FAFA55-6D56-FE41-A20D-9F3B1BCF333E}"/>
              </a:ext>
            </a:extLst>
          </p:cNvPr>
          <p:cNvSpPr txBox="1">
            <a:spLocks/>
          </p:cNvSpPr>
          <p:nvPr/>
        </p:nvSpPr>
        <p:spPr>
          <a:xfrm>
            <a:off x="6094856" y="1261331"/>
            <a:ext cx="3179146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5400" dirty="0"/>
              <a:t>Image 4</a:t>
            </a:r>
            <a:endParaRPr lang="en-US" sz="5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E54BC-715A-504D-BA9B-CA383701D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20" r="-2" b="21986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5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840F41-2AE8-104D-878C-999522392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16007-DAF4-084C-99E2-19AC2F82543B}"/>
              </a:ext>
            </a:extLst>
          </p:cNvPr>
          <p:cNvSpPr txBox="1">
            <a:spLocks/>
          </p:cNvSpPr>
          <p:nvPr/>
        </p:nvSpPr>
        <p:spPr>
          <a:xfrm>
            <a:off x="5380563" y="1678665"/>
            <a:ext cx="388783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5400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06164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502802-E873-874E-8B1D-A976082F81A0}"/>
              </a:ext>
            </a:extLst>
          </p:cNvPr>
          <p:cNvSpPr txBox="1">
            <a:spLocks/>
          </p:cNvSpPr>
          <p:nvPr/>
        </p:nvSpPr>
        <p:spPr>
          <a:xfrm>
            <a:off x="985969" y="4473227"/>
            <a:ext cx="8288032" cy="109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800" dirty="0"/>
              <a:t>Image 6 (EC)</a:t>
            </a:r>
          </a:p>
        </p:txBody>
      </p:sp>
      <p:pic>
        <p:nvPicPr>
          <p:cNvPr id="3" name="Picture 2" descr="/var/folders/b1/t_3qlnws70v0qxjff2s123_80000gn/T/com.microsoft.Word/Content.MSO/B4CF9749.tmp">
            <a:extLst>
              <a:ext uri="{FF2B5EF4-FFF2-40B4-BE49-F238E27FC236}">
                <a16:creationId xmlns:a16="http://schemas.microsoft.com/office/drawing/2014/main" id="{F96E09AA-85A7-DC4A-BB55-72E7F727D5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 r="-1" b="27086"/>
          <a:stretch/>
        </p:blipFill>
        <p:spPr bwMode="auto"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5987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7F2D-A11C-7848-8B95-435139139E1C}"/>
              </a:ext>
            </a:extLst>
          </p:cNvPr>
          <p:cNvSpPr txBox="1">
            <a:spLocks/>
          </p:cNvSpPr>
          <p:nvPr/>
        </p:nvSpPr>
        <p:spPr>
          <a:xfrm>
            <a:off x="303847" y="416417"/>
            <a:ext cx="8596668" cy="762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End of Less Challenge: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9B6FC-4B56-4248-9F18-F9339F892F09}"/>
              </a:ext>
            </a:extLst>
          </p:cNvPr>
          <p:cNvSpPr txBox="1"/>
          <p:nvPr/>
        </p:nvSpPr>
        <p:spPr>
          <a:xfrm>
            <a:off x="656823" y="1648496"/>
            <a:ext cx="7018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you know so many different types of adaptations!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some plants around your house or community?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around and find one adaptation that you can see, or one that you think the plant has, and draw a picture of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your drawing with you the next time we Zoom and we will share our findings.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7789-CD97-D741-AFE4-66A51507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890" y="3995512"/>
            <a:ext cx="2729964" cy="27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42B7-2F19-5B4C-B891-7B74AC0F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65" y="180473"/>
            <a:ext cx="9320908" cy="255470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Adaptations in Plants: Video Lesson for Kids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</a:t>
            </a:r>
            <a:r>
              <a:rPr lang="en-US" sz="3100" dirty="0"/>
              <a:t>The video will discuss various plant adaptations and how they help certain plants survive and reproduce in their environment. </a:t>
            </a:r>
            <a:endParaRPr lang="en-US" dirty="0"/>
          </a:p>
        </p:txBody>
      </p:sp>
      <p:pic>
        <p:nvPicPr>
          <p:cNvPr id="3" name="Online Media 2" descr="Adaptations in Plants -Video lesson for Kids">
            <a:hlinkClick r:id="" action="ppaction://media"/>
            <a:extLst>
              <a:ext uri="{FF2B5EF4-FFF2-40B4-BE49-F238E27FC236}">
                <a16:creationId xmlns:a16="http://schemas.microsoft.com/office/drawing/2014/main" id="{51B1254F-6307-9847-AEB9-D9396359AE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0838" y="2567752"/>
            <a:ext cx="6780283" cy="3813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03ECD-D234-1344-BF30-53AA742C0BA2}"/>
              </a:ext>
            </a:extLst>
          </p:cNvPr>
          <p:cNvSpPr txBox="1"/>
          <p:nvPr/>
        </p:nvSpPr>
        <p:spPr>
          <a:xfrm>
            <a:off x="2859109" y="64886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https://www.youtube.com/watch?v=Mbj_WQ76F1Q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4D18-49B6-4B4A-8ED1-42B25315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Help Me Match!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6C2AF-AA5A-7344-B176-5F12F05E182B}"/>
              </a:ext>
            </a:extLst>
          </p:cNvPr>
          <p:cNvSpPr txBox="1"/>
          <p:nvPr/>
        </p:nvSpPr>
        <p:spPr>
          <a:xfrm>
            <a:off x="1058778" y="1636295"/>
            <a:ext cx="8025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We’re going to play a little game!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Look at the picture and look at the adaptation choices. We need to match 3 cards to each plant.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Think about any special features that would help the plant survive and think about roots, stems, leaves, flowers, fruits, and seeds!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Unmute yourselves and tell me which adaptation card you think might match the plant.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76712E-28F6-DF4D-B73A-4F67A494A9DD}"/>
              </a:ext>
            </a:extLst>
          </p:cNvPr>
          <p:cNvSpPr txBox="1">
            <a:spLocks/>
          </p:cNvSpPr>
          <p:nvPr/>
        </p:nvSpPr>
        <p:spPr>
          <a:xfrm>
            <a:off x="6834888" y="5791279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Ready?</a:t>
            </a:r>
          </a:p>
        </p:txBody>
      </p:sp>
    </p:spTree>
    <p:extLst>
      <p:ext uri="{BB962C8B-B14F-4D97-AF65-F5344CB8AC3E}">
        <p14:creationId xmlns:p14="http://schemas.microsoft.com/office/powerpoint/2010/main" val="153236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B5FE9D-009D-8546-B159-74FC47E7BD6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Help Me Match- Corn</a:t>
            </a:r>
          </a:p>
        </p:txBody>
      </p:sp>
      <p:pic>
        <p:nvPicPr>
          <p:cNvPr id="4" name="Picture 3" descr="Corn Plant Stock Photo, Picture And Royalty Free Image. Image ...">
            <a:extLst>
              <a:ext uri="{FF2B5EF4-FFF2-40B4-BE49-F238E27FC236}">
                <a16:creationId xmlns:a16="http://schemas.microsoft.com/office/drawing/2014/main" id="{98A40B36-E4B2-5047-AAC7-CE2BD0E6BA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78" y="0"/>
            <a:ext cx="43514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65E1B-8CC2-084F-8E38-3A32358E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56662"/>
            <a:ext cx="3525866" cy="1904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C4D77-83FE-1A40-A5C2-16EC7DC6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238942"/>
            <a:ext cx="3492960" cy="1723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4988B-5F63-E247-9C0C-90A611D5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275" y="4996467"/>
            <a:ext cx="3492960" cy="1825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6F33EC-62B0-3742-B3A8-6F268C0F29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5023539"/>
            <a:ext cx="3390900" cy="1704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E410CD-93C8-1D44-BE16-40515A67E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46" y="3182316"/>
            <a:ext cx="3655929" cy="18141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DF83D-87C1-B840-8BE8-8A0162D176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1334206"/>
            <a:ext cx="3390900" cy="18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672DF8-5B5D-3341-9C8F-2E1EB515AC9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Help Me Match- Cactus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29897-6E0A-6A4F-994A-FEE25E8E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78" y="1371652"/>
            <a:ext cx="3656917" cy="1899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4CB59-03BA-A64C-A1CD-6F51DC5F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478" y="5034316"/>
            <a:ext cx="3656917" cy="1856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D6BC7-57BC-804F-9DAF-B1516CF41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987" y="3178065"/>
            <a:ext cx="3621840" cy="1881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A66AF-AD87-714A-B778-99EA39036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66" y="5034368"/>
            <a:ext cx="3402307" cy="1687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BF14FB-513F-654C-8AA9-AE44545BD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01" y="3178065"/>
            <a:ext cx="3621839" cy="18618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10F166-4E79-8048-BEB2-5D695E0656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45"/>
          <a:stretch/>
        </p:blipFill>
        <p:spPr>
          <a:xfrm>
            <a:off x="469228" y="1371600"/>
            <a:ext cx="3656917" cy="1856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9B8E4B-35FE-154B-BC4B-95AAD8695C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80"/>
          <a:stretch/>
        </p:blipFill>
        <p:spPr>
          <a:xfrm>
            <a:off x="7951700" y="0"/>
            <a:ext cx="424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5451-AAB6-414E-BEC4-4DF07FE4F571}"/>
              </a:ext>
            </a:extLst>
          </p:cNvPr>
          <p:cNvSpPr txBox="1">
            <a:spLocks/>
          </p:cNvSpPr>
          <p:nvPr/>
        </p:nvSpPr>
        <p:spPr>
          <a:xfrm>
            <a:off x="156942" y="380909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Help Me Match- Tomato Plant</a:t>
            </a:r>
          </a:p>
        </p:txBody>
      </p:sp>
      <p:pic>
        <p:nvPicPr>
          <p:cNvPr id="3" name="Picture 2" descr="Grow Tomatoes NOT Foliage! - YouTube">
            <a:extLst>
              <a:ext uri="{FF2B5EF4-FFF2-40B4-BE49-F238E27FC236}">
                <a16:creationId xmlns:a16="http://schemas.microsoft.com/office/drawing/2014/main" id="{76B99417-7F73-D442-89C9-2F0AD4EEC78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3" r="5254"/>
          <a:stretch/>
        </p:blipFill>
        <p:spPr bwMode="auto">
          <a:xfrm>
            <a:off x="7343274" y="0"/>
            <a:ext cx="48487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968FA9-0EAC-334B-9478-E2D8D008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347" y="1142909"/>
            <a:ext cx="3536711" cy="1772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9783C-F9E8-A44E-AAC0-5BC295C3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923" y="4886876"/>
            <a:ext cx="3429516" cy="1795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1C57EB-9EA1-4840-BA36-38B95D80D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708" y="3110896"/>
            <a:ext cx="3581764" cy="1772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6952F-2ABA-DF42-AC66-7F2819E05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42" y="4996791"/>
            <a:ext cx="3581765" cy="1823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13A232-E6C4-FE4E-BE02-CCC0CF5EE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41" y="3078813"/>
            <a:ext cx="3581764" cy="1795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5DD1E-F9DF-BC49-82AB-BC84DD810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0" y="1164055"/>
            <a:ext cx="3581764" cy="18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6AE5E0-D66A-3B4C-91BD-7C5D0A35279E}"/>
              </a:ext>
            </a:extLst>
          </p:cNvPr>
          <p:cNvSpPr txBox="1">
            <a:spLocks/>
          </p:cNvSpPr>
          <p:nvPr/>
        </p:nvSpPr>
        <p:spPr>
          <a:xfrm>
            <a:off x="208103" y="248652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Help Me Match- Water Lily</a:t>
            </a:r>
          </a:p>
        </p:txBody>
      </p:sp>
      <p:pic>
        <p:nvPicPr>
          <p:cNvPr id="4" name="Picture 3" descr="/var/folders/b1/t_3qlnws70v0qxjff2s123_80000gn/T/com.microsoft.Word/Content.MSO/93C3555C.tmp">
            <a:extLst>
              <a:ext uri="{FF2B5EF4-FFF2-40B4-BE49-F238E27FC236}">
                <a16:creationId xmlns:a16="http://schemas.microsoft.com/office/drawing/2014/main" id="{1D7187D9-40F8-2C4D-BCF3-213EFCBFD4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7" y="1169518"/>
            <a:ext cx="4383839" cy="374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54234-9068-764C-AD4D-12508E64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30" y="1120384"/>
            <a:ext cx="3677988" cy="1843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82324E-0397-1944-9A91-24C33A402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018" y="5021025"/>
            <a:ext cx="3553995" cy="1842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670AD8-961E-3246-943C-B7857CFB1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888" y="5021025"/>
            <a:ext cx="3553995" cy="1804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9044A-BA5D-F143-A8B7-6A9E67750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159" y="3035009"/>
            <a:ext cx="3807729" cy="1841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46CE3C-2696-5D40-B118-D4BE5140D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3018" y="3027270"/>
            <a:ext cx="3491238" cy="18418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0240F9-0680-DF42-8A33-F27FAA64F0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013" y="1070730"/>
            <a:ext cx="3677987" cy="19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5373F-4D66-E944-B2CC-7606E49E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333" y="1145964"/>
            <a:ext cx="3478245" cy="1814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BB631-8D0A-0248-BF6D-C75FA4A3B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38" y="4954039"/>
            <a:ext cx="3419377" cy="1678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95D5C-EFB1-9A45-91D4-841EF8A1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333" y="3034466"/>
            <a:ext cx="3373188" cy="1791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22BAF1-6868-3D47-A05E-3D25BA285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18" y="4902781"/>
            <a:ext cx="3633871" cy="1802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50092-578F-7341-889D-17FAE3DFC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90" y="3027411"/>
            <a:ext cx="3503530" cy="1814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E69EE5-7243-D84E-BBA8-CC8B5071E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90" y="1145964"/>
            <a:ext cx="3503529" cy="183562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B7FC71-16B5-D74A-A779-93EDFEBE22E9}"/>
              </a:ext>
            </a:extLst>
          </p:cNvPr>
          <p:cNvSpPr txBox="1">
            <a:spLocks/>
          </p:cNvSpPr>
          <p:nvPr/>
        </p:nvSpPr>
        <p:spPr>
          <a:xfrm>
            <a:off x="0" y="383964"/>
            <a:ext cx="8596668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/>
              <a:t>Help Me Match- Evergreen Tree</a:t>
            </a:r>
          </a:p>
        </p:txBody>
      </p:sp>
      <p:pic>
        <p:nvPicPr>
          <p:cNvPr id="15" name="Picture 14" descr="/var/folders/b1/t_3qlnws70v0qxjff2s123_80000gn/T/com.microsoft.Word/Content.MSO/F4940943.tmp">
            <a:extLst>
              <a:ext uri="{FF2B5EF4-FFF2-40B4-BE49-F238E27FC236}">
                <a16:creationId xmlns:a16="http://schemas.microsoft.com/office/drawing/2014/main" id="{7B5F1304-FA24-E744-9DBE-8DAE53DC649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78" y="5913"/>
            <a:ext cx="5075422" cy="683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2145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583</Words>
  <Application>Microsoft Macintosh PowerPoint</Application>
  <PresentationFormat>Widescreen</PresentationFormat>
  <Paragraphs>121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Plant Adaptations</vt:lpstr>
      <vt:lpstr>Recall- Plant Structures</vt:lpstr>
      <vt:lpstr>Adaptations in Plants: Video Lesson for Kids   -The video will discuss various plant adaptations and how they help certain plants survive and reproduce in their environment. </vt:lpstr>
      <vt:lpstr>Help Me Match!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Adaptations</dc:title>
  <dc:creator>Lisa Nicole Dayton</dc:creator>
  <cp:lastModifiedBy>Lisa Nicole Dayton</cp:lastModifiedBy>
  <cp:revision>10</cp:revision>
  <dcterms:created xsi:type="dcterms:W3CDTF">2020-04-23T17:12:39Z</dcterms:created>
  <dcterms:modified xsi:type="dcterms:W3CDTF">2020-04-23T19:16:44Z</dcterms:modified>
</cp:coreProperties>
</file>